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02dd6178d04792" /><Relationship Type="http://schemas.openxmlformats.org/officeDocument/2006/relationships/extended-properties" Target="/docProps/app.xml" Id="R5eec1dc06ddf44fd" /><Relationship Type="http://schemas.openxmlformats.org/officeDocument/2006/relationships/officeDocument" Target="/ppt/presentation.xml" Id="R15210c32b267468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fd63d1324b044e2"/>
  </p:sldMasterIdLst>
  <p:notesMasterIdLst>
    <p:notesMasterId xmlns:r="http://schemas.openxmlformats.org/officeDocument/2006/relationships" r:id="R576c1015f9484fe7"/>
  </p:notesMasterIdLst>
  <p:sldIdLst>
    <p:sldId xmlns:r="http://schemas.openxmlformats.org/officeDocument/2006/relationships" id="256" r:id="R247effe176104119"/>
    <p:sldId xmlns:r="http://schemas.openxmlformats.org/officeDocument/2006/relationships" id="257" r:id="R7fb42c4b7dd64025"/>
    <p:sldId xmlns:r="http://schemas.openxmlformats.org/officeDocument/2006/relationships" id="258" r:id="R701dffb08eb94df9"/>
    <p:sldId xmlns:r="http://schemas.openxmlformats.org/officeDocument/2006/relationships" id="259" r:id="R4236d2c93e5c4f3f"/>
    <p:sldId xmlns:r="http://schemas.openxmlformats.org/officeDocument/2006/relationships" id="260" r:id="R37450aeb7cf940ae"/>
    <p:sldId xmlns:r="http://schemas.openxmlformats.org/officeDocument/2006/relationships" id="261" r:id="R3ce5fed75d3d4044"/>
    <p:sldId xmlns:r="http://schemas.openxmlformats.org/officeDocument/2006/relationships" id="262" r:id="R05650e011cdc4444"/>
    <p:sldId xmlns:r="http://schemas.openxmlformats.org/officeDocument/2006/relationships" id="263" r:id="Re86988b86ce94e57"/>
    <p:sldId xmlns:r="http://schemas.openxmlformats.org/officeDocument/2006/relationships" id="264" r:id="R2801cf751df54970"/>
    <p:sldId xmlns:r="http://schemas.openxmlformats.org/officeDocument/2006/relationships" id="265" r:id="R19f0cec0ae2b422c"/>
    <p:sldId xmlns:r="http://schemas.openxmlformats.org/officeDocument/2006/relationships" id="266" r:id="Re7c87907477648d0"/>
    <p:sldId xmlns:r="http://schemas.openxmlformats.org/officeDocument/2006/relationships" id="267" r:id="Re4b7d87e4567460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b78fa406c1147f2" /><Relationship Type="http://schemas.openxmlformats.org/officeDocument/2006/relationships/slideMaster" Target="/ppt/slideMasters/slideMaster1.xml" Id="R4fd63d1324b044e2" /><Relationship Type="http://schemas.openxmlformats.org/officeDocument/2006/relationships/notesMaster" Target="/ppt/notesMasters/notesMaster1.xml" Id="R576c1015f9484fe7" /><Relationship Type="http://schemas.openxmlformats.org/officeDocument/2006/relationships/presProps" Target="/ppt/presProps.xml" Id="R3b498812c3f34126" /><Relationship Type="http://schemas.openxmlformats.org/officeDocument/2006/relationships/tableStyles" Target="/ppt/tableStyles.xml" Id="R9a5465ac07b646a4" /><Relationship Type="http://schemas.openxmlformats.org/officeDocument/2006/relationships/slide" Target="/ppt/slides/slide1.xml" Id="R247effe176104119" /><Relationship Type="http://schemas.openxmlformats.org/officeDocument/2006/relationships/slide" Target="/ppt/slides/slide2.xml" Id="R7fb42c4b7dd64025" /><Relationship Type="http://schemas.openxmlformats.org/officeDocument/2006/relationships/slide" Target="/ppt/slides/slide3.xml" Id="R701dffb08eb94df9" /><Relationship Type="http://schemas.openxmlformats.org/officeDocument/2006/relationships/slide" Target="/ppt/slides/slide4.xml" Id="R4236d2c93e5c4f3f" /><Relationship Type="http://schemas.openxmlformats.org/officeDocument/2006/relationships/slide" Target="/ppt/slides/slide5.xml" Id="R37450aeb7cf940ae" /><Relationship Type="http://schemas.openxmlformats.org/officeDocument/2006/relationships/slide" Target="/ppt/slides/slide6.xml" Id="R3ce5fed75d3d4044" /><Relationship Type="http://schemas.openxmlformats.org/officeDocument/2006/relationships/slide" Target="/ppt/slides/slide7.xml" Id="R05650e011cdc4444" /><Relationship Type="http://schemas.openxmlformats.org/officeDocument/2006/relationships/slide" Target="/ppt/slides/slide8.xml" Id="Re86988b86ce94e57" /><Relationship Type="http://schemas.openxmlformats.org/officeDocument/2006/relationships/slide" Target="/ppt/slides/slide9.xml" Id="R2801cf751df54970" /><Relationship Type="http://schemas.openxmlformats.org/officeDocument/2006/relationships/slide" Target="/ppt/slides/slide10.xml" Id="R19f0cec0ae2b422c" /><Relationship Type="http://schemas.openxmlformats.org/officeDocument/2006/relationships/slide" Target="/ppt/slides/slide11.xml" Id="Re7c87907477648d0" /><Relationship Type="http://schemas.openxmlformats.org/officeDocument/2006/relationships/slide" Target="/ppt/slides/slide12.xml" Id="Re4b7d87e4567460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d1fc2f65c7e40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29ae6a96a4f415e" /><Relationship Type="http://schemas.openxmlformats.org/officeDocument/2006/relationships/notesMaster" Target="/ppt/notesMasters/notesMaster1.xml" Id="R7bce37f3bb7b44e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a15a60720754f84" /><Relationship Type="http://schemas.openxmlformats.org/officeDocument/2006/relationships/notesMaster" Target="/ppt/notesMasters/notesMaster1.xml" Id="R3e651185b76945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fe19ff2d4614403" /><Relationship Type="http://schemas.openxmlformats.org/officeDocument/2006/relationships/notesMaster" Target="/ppt/notesMasters/notesMaster1.xml" Id="Ra976fd677e6345d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f9205dfe234f48" /><Relationship Type="http://schemas.openxmlformats.org/officeDocument/2006/relationships/notesMaster" Target="/ppt/notesMasters/notesMaster1.xml" Id="R7264c4d208064ed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5712722bc21490c" /><Relationship Type="http://schemas.openxmlformats.org/officeDocument/2006/relationships/notesMaster" Target="/ppt/notesMasters/notesMaster1.xml" Id="Rbcbdc7ab4f9b4e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d5bca5f87d4d19" /><Relationship Type="http://schemas.openxmlformats.org/officeDocument/2006/relationships/notesMaster" Target="/ppt/notesMasters/notesMaster1.xml" Id="Rfdba509377844a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ea06c852954317" /><Relationship Type="http://schemas.openxmlformats.org/officeDocument/2006/relationships/notesMaster" Target="/ppt/notesMasters/notesMaster1.xml" Id="Rcca8bdf12c1b46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d33d4e4472c46fa" /><Relationship Type="http://schemas.openxmlformats.org/officeDocument/2006/relationships/notesMaster" Target="/ppt/notesMasters/notesMaster1.xml" Id="Rbd79428f307142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24511c25b0844d2" /><Relationship Type="http://schemas.openxmlformats.org/officeDocument/2006/relationships/notesMaster" Target="/ppt/notesMasters/notesMaster1.xml" Id="Rc337d32134cf46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5e8ec35df90446f" /><Relationship Type="http://schemas.openxmlformats.org/officeDocument/2006/relationships/notesMaster" Target="/ppt/notesMasters/notesMaster1.xml" Id="Rdff13e8049a146f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263bf08bfc04963" /><Relationship Type="http://schemas.openxmlformats.org/officeDocument/2006/relationships/notesMaster" Target="/ppt/notesMasters/notesMaster1.xml" Id="R569523202fe8454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a20d92ad3d84ef8" /><Relationship Type="http://schemas.openxmlformats.org/officeDocument/2006/relationships/notesMaster" Target="/ppt/notesMasters/notesMaster1.xml" Id="Reefc73584b0947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1f7b0659984ed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7707028e654a6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f56e33e888427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8da797d92f4bd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3cb721360a4b7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3d6bc63d274cf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EF3B2DC-F6CF-45D6-BD71-48F322979C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4A8DEDA-D0F5-4FC8-9226-ED7A726712D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DDD11C8-D43D-47E0-916E-0F470295EF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0170917-7378-4619-A29D-458C30A059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179A73-993D-4E4C-98D9-98A0F209EC1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CD4DE6F-F4EF-499A-8650-005359F781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980F102-1D8D-4EC6-B75B-00DAC2E6FD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B7E9E57-0253-4689-BBEE-6DD77BF70DB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D9C4CC-5E76-4F67-BA1A-2098B21045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B878BB9-E9BC-4600-9036-25A6BBB0D72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f6e74856584938" /><Relationship Type="http://schemas.openxmlformats.org/officeDocument/2006/relationships/slideLayout" Target="/ppt/slideLayouts/slideLayout1.xml" Id="R5e1ab623be6d484c" /><Relationship Type="http://schemas.openxmlformats.org/officeDocument/2006/relationships/slideLayout" Target="/ppt/slideLayouts/slideLayout2.xml" Id="Rd2965cc7738048d9" /><Relationship Type="http://schemas.openxmlformats.org/officeDocument/2006/relationships/slideLayout" Target="/ppt/slideLayouts/slideLayout3.xml" Id="Rd55a70e572594ed1" /><Relationship Type="http://schemas.openxmlformats.org/officeDocument/2006/relationships/slideLayout" Target="/ppt/slideLayouts/slideLayout4.xml" Id="R18c65e258f824ade" /><Relationship Type="http://schemas.openxmlformats.org/officeDocument/2006/relationships/slideLayout" Target="/ppt/slideLayouts/slideLayout5.xml" Id="R388eb689f6fc488b" /><Relationship Type="http://schemas.openxmlformats.org/officeDocument/2006/relationships/slideLayout" Target="/ppt/slideLayouts/slideLayout6.xml" Id="R1d53e692991a4e2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e1ab623be6d484c"/>
    <p:sldLayoutId xmlns:r="http://schemas.openxmlformats.org/officeDocument/2006/relationships" id="2147483650" r:id="Rd2965cc7738048d9"/>
    <p:sldLayoutId xmlns:r="http://schemas.openxmlformats.org/officeDocument/2006/relationships" id="2147483651" r:id="Rd55a70e572594ed1"/>
    <p:sldLayoutId xmlns:r="http://schemas.openxmlformats.org/officeDocument/2006/relationships" id="2147483652" r:id="R18c65e258f824ade"/>
    <p:sldLayoutId xmlns:r="http://schemas.openxmlformats.org/officeDocument/2006/relationships" id="2147483653" r:id="R388eb689f6fc488b"/>
    <p:sldLayoutId xmlns:r="http://schemas.openxmlformats.org/officeDocument/2006/relationships" id="2147483654" r:id="R1d53e692991a4e2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bc0b8fc29eb4ab0" /><Relationship Type="http://schemas.openxmlformats.org/officeDocument/2006/relationships/image" Target="/ppt/media/image.png" Id="R18ed1a6f554949d9" /><Relationship Type="http://schemas.openxmlformats.org/officeDocument/2006/relationships/image" Target="/ppt/media/image2.png" Id="R494d65f6f46a42b0" /><Relationship Type="http://schemas.openxmlformats.org/officeDocument/2006/relationships/image" Target="/ppt/media/image3.png" Id="Rdb60df4b823a46b4" /><Relationship Type="http://schemas.openxmlformats.org/officeDocument/2006/relationships/notesSlide" Target="/ppt/notesSlides/notesSlide1.xml" Id="Rdf1f2d45ff744a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e833972c0d45e5" /><Relationship Type="http://schemas.openxmlformats.org/officeDocument/2006/relationships/image" Target="/ppt/media/image4.png" Id="R4752efb8e8184d75" /><Relationship Type="http://schemas.openxmlformats.org/officeDocument/2006/relationships/image" Target="/ppt/media/image5.png" Id="R2d0326b11e414cc5" /><Relationship Type="http://schemas.openxmlformats.org/officeDocument/2006/relationships/image" Target="/ppt/media/image6.png" Id="R65a333f2daf34d64" /><Relationship Type="http://schemas.openxmlformats.org/officeDocument/2006/relationships/notesSlide" Target="/ppt/notesSlides/notesSlide2.xml" Id="Raeb7e48ab9314c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aaca696fd34627" /><Relationship Type="http://schemas.openxmlformats.org/officeDocument/2006/relationships/image" Target="/ppt/media/image7.png" Id="Rf47379190531414d" /><Relationship Type="http://schemas.openxmlformats.org/officeDocument/2006/relationships/image" Target="/ppt/media/image8.png" Id="Rde3024e50cda4913" /><Relationship Type="http://schemas.openxmlformats.org/officeDocument/2006/relationships/image" Target="/ppt/media/image9.png" Id="R12424406d50b416f" /><Relationship Type="http://schemas.openxmlformats.org/officeDocument/2006/relationships/notesSlide" Target="/ppt/notesSlides/notesSlide3.xml" Id="R0539efde02dd47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6fd09aa50140ef" /><Relationship Type="http://schemas.openxmlformats.org/officeDocument/2006/relationships/image" Target="/ppt/media/image10.png" Id="Ra465d5bf176d4fcf" /><Relationship Type="http://schemas.openxmlformats.org/officeDocument/2006/relationships/image" Target="/ppt/media/image11.png" Id="R504a3399bed44bc2" /><Relationship Type="http://schemas.openxmlformats.org/officeDocument/2006/relationships/image" Target="/ppt/media/image12.png" Id="Ra37182691d4b49fc" /><Relationship Type="http://schemas.openxmlformats.org/officeDocument/2006/relationships/notesSlide" Target="/ppt/notesSlides/notesSlide4.xml" Id="R13f9356947a24c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8e007166cd34c55" /><Relationship Type="http://schemas.openxmlformats.org/officeDocument/2006/relationships/image" Target="/ppt/media/image13.png" Id="R178a9fb6ea524664" /><Relationship Type="http://schemas.openxmlformats.org/officeDocument/2006/relationships/image" Target="/ppt/media/image14.png" Id="Rb3cd1dfedc294e52" /><Relationship Type="http://schemas.openxmlformats.org/officeDocument/2006/relationships/image" Target="/ppt/media/image15.png" Id="Rc3778a5af8374e20" /><Relationship Type="http://schemas.openxmlformats.org/officeDocument/2006/relationships/notesSlide" Target="/ppt/notesSlides/notesSlide5.xml" Id="Ra17e7cd45eae4d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2ba2fe816147c2" /><Relationship Type="http://schemas.openxmlformats.org/officeDocument/2006/relationships/image" Target="/ppt/media/image16.png" Id="Rb0d1cee3c2fd4521" /><Relationship Type="http://schemas.openxmlformats.org/officeDocument/2006/relationships/image" Target="/ppt/media/image17.png" Id="Rad323887bc0c49b0" /><Relationship Type="http://schemas.openxmlformats.org/officeDocument/2006/relationships/image" Target="/ppt/media/image18.png" Id="R92d3ccf2280c4fbf" /><Relationship Type="http://schemas.openxmlformats.org/officeDocument/2006/relationships/notesSlide" Target="/ppt/notesSlides/notesSlide6.xml" Id="R9a43173f378940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9db9898d35f4cae" /><Relationship Type="http://schemas.openxmlformats.org/officeDocument/2006/relationships/image" Target="/ppt/media/image19.png" Id="R6026048d62ac49cd" /><Relationship Type="http://schemas.openxmlformats.org/officeDocument/2006/relationships/image" Target="/ppt/media/image20.png" Id="R20cda44d680f4253" /><Relationship Type="http://schemas.openxmlformats.org/officeDocument/2006/relationships/image" Target="/ppt/media/image21.png" Id="R5c85b315bf1d46c4" /><Relationship Type="http://schemas.openxmlformats.org/officeDocument/2006/relationships/notesSlide" Target="/ppt/notesSlides/notesSlide7.xml" Id="R4f485e7e9167473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b6e43c178f48ef" /><Relationship Type="http://schemas.openxmlformats.org/officeDocument/2006/relationships/image" Target="/ppt/media/image22.png" Id="Rb9ce02cdc2f64841" /><Relationship Type="http://schemas.openxmlformats.org/officeDocument/2006/relationships/image" Target="/ppt/media/image23.png" Id="R504abf9f5e924c3e" /><Relationship Type="http://schemas.openxmlformats.org/officeDocument/2006/relationships/image" Target="/ppt/media/image24.png" Id="R2eeb4cdfdc554018" /><Relationship Type="http://schemas.openxmlformats.org/officeDocument/2006/relationships/notesSlide" Target="/ppt/notesSlides/notesSlide8.xml" Id="R89251a7e8b02440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96004371574c41" /><Relationship Type="http://schemas.openxmlformats.org/officeDocument/2006/relationships/image" Target="/ppt/media/image25.png" Id="R1fef3b6b4741409c" /><Relationship Type="http://schemas.openxmlformats.org/officeDocument/2006/relationships/image" Target="/ppt/media/image26.png" Id="Rf0334731964b4b4a" /><Relationship Type="http://schemas.openxmlformats.org/officeDocument/2006/relationships/image" Target="/ppt/media/image27.png" Id="Ra9defc9ea5874992" /><Relationship Type="http://schemas.openxmlformats.org/officeDocument/2006/relationships/notesSlide" Target="/ppt/notesSlides/notesSlide9.xml" Id="R5fe2f43f6e8c4a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d48cd4cdde4522" /><Relationship Type="http://schemas.openxmlformats.org/officeDocument/2006/relationships/image" Target="/ppt/media/image28.png" Id="R4a2d17f20d2e4f08" /><Relationship Type="http://schemas.openxmlformats.org/officeDocument/2006/relationships/image" Target="/ppt/media/image29.png" Id="R1f59f2c5a61d4f8c" /><Relationship Type="http://schemas.openxmlformats.org/officeDocument/2006/relationships/image" Target="/ppt/media/image30.png" Id="R90bda8356f8a45ff" /><Relationship Type="http://schemas.openxmlformats.org/officeDocument/2006/relationships/notesSlide" Target="/ppt/notesSlides/notesSlide10.xml" Id="R1bc829afead5432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7e8afc7e834a9a" /><Relationship Type="http://schemas.openxmlformats.org/officeDocument/2006/relationships/image" Target="/ppt/media/image31.png" Id="Rac827dd903f44e03" /><Relationship Type="http://schemas.openxmlformats.org/officeDocument/2006/relationships/image" Target="/ppt/media/image32.png" Id="Re63277b9fcec4070" /><Relationship Type="http://schemas.openxmlformats.org/officeDocument/2006/relationships/image" Target="/ppt/media/image33.png" Id="Raf7415524b2846bf" /><Relationship Type="http://schemas.openxmlformats.org/officeDocument/2006/relationships/notesSlide" Target="/ppt/notesSlides/notesSlide11.xml" Id="Rb5308ee9b3a4409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9946c534b34036" /><Relationship Type="http://schemas.openxmlformats.org/officeDocument/2006/relationships/image" Target="/ppt/media/image34.png" Id="R3cd3e85cb758472a" /><Relationship Type="http://schemas.openxmlformats.org/officeDocument/2006/relationships/image" Target="/ppt/media/image35.png" Id="R1c45679df6514877" /><Relationship Type="http://schemas.openxmlformats.org/officeDocument/2006/relationships/image" Target="/ppt/media/image36.png" Id="R137725ce7d3e460a" /><Relationship Type="http://schemas.openxmlformats.org/officeDocument/2006/relationships/notesSlide" Target="/ppt/notesSlides/notesSlide12.xml" Id="R6c229ed4236d46d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3E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63A3E3-A028-4BC5-8F07-3633DE516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2E2E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92283-CC42-4EEC-9B53-B77578535C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ed1a6f554949d9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A81BE4-6B6F-4669-B1FF-D054ED6ECA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4d65f6f46a42b0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04F75-6C07-442C-ABBD-CECBDFBE7F7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60df4b823a46b4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930344-3965-40F3-99A4-51FB30F6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4AC78E-F822-4D66-98ED-AF885717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FIFTH INTERNATIONAL CONFERENCE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320726-80C3-433E-B350-10999A0FE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Research presentation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B1660-7CC7-4FD8-8EF4-6389BE29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1C953D-41E4-42A2-B878-E94F13AD8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DCE7E3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CAF69D-C64E-49E5-AE24-E008B7B4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17 - 19 DECEMBER 2026  |  WWW.ICAIEA.IN  |  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B60417-6BDF-4EFB-ADCD-D9158E4FF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09750"/>
            <a:ext cx="105727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33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[PAPER TITLE]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864398-8D64-4453-8505-6988B4F2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12420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[Author names]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5A47AE-80E2-4C03-8E01-DE7088464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52825"/>
            <a:ext cx="952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2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[Affiliation and corresponding author email]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15CE1F-9783-4C05-91EA-2EC73AD65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171950"/>
            <a:ext cx="119062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77DD12-EF8E-4194-8B50-3F58B8C0D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4005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[Paper ID]   |   [Conference track]   |   [Physical or virtual]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7965F3-8EF3-4333-A57C-9DEB43B6B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768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12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125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Presentation guideline: use visuals as evidence, keep text concise and retain the institutional header and footer.</a:t>
            </a:r>
          </a:p>
        </p:txBody>
      </p:sp>
    </p:spTree>
    <p:extLst>
      <p:ext uri="{BB962C8B-B14F-4D97-AF65-F5344CB8AC3E}">
        <p14:creationId xmlns:p14="http://schemas.microsoft.com/office/powerpoint/2010/main" val="18919324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F7B323-3168-40B4-A6BD-BC1D64664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244E62-9CC2-43CF-BEDA-32B4705EB1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52efb8e8184d75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7728AD-EC40-4035-A136-32D4BCC259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0326b11e414cc5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C0CA14-0DC6-4B7E-A9A8-B1FE8F5B192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a333f2daf34d64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452CDD-9EEA-471A-81F8-C774362B2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C08F6-793C-435B-BDF7-A0666EF8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CONTEXT AND PROBLEM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84064E-3F42-4F5B-9349-09E148D0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Why this study matters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095E85-1709-4429-B859-63BC292E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EB05FB-AF92-433F-A8EC-8D0EB2AE8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5F959-99BB-4730-BC3F-34D68DD2B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078B3F-4DA6-4C5C-AB9F-740FFDF13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3333750" cy="347662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D81DE3-BECF-41CF-8BDD-1FA57F472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24075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3CBCD-B21C-4144-8881-DDFD3036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47925"/>
            <a:ext cx="2914650" cy="2809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[Define the industrial or research setting in two or three concise statements.]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[Add one credible fact, benchmark or observation.]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216AD3-CFA9-4E76-8B81-5EF45220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52625"/>
            <a:ext cx="3333750" cy="347662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052E2E"/>
          </a:solidFill>
          <a:ln xmlns:a="http://schemas.openxmlformats.org/drawingml/2006/main" w="9525">
            <a:solidFill>
              <a:srgbClr val="052E2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866CEB-4F3D-47DE-9714-33BA05C19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124075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PROBLEM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8BC21A-2A6D-4321-8C61-078A761D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47925"/>
            <a:ext cx="2914650" cy="2809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[State the specific problem, inefficiency or unanswered question.]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[Explain who or what is affected.]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8D48D2-BAEE-46CE-A8D5-49141954B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952625"/>
            <a:ext cx="3333750" cy="3476625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7165A8-CF0D-4FCA-BB95-A6B8FDBB9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24075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NEED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14A398-9A74-441B-9663-637A79206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447925"/>
            <a:ext cx="2914650" cy="2809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[Explain why the problem requires attention now.]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[State the consequence of leaving it unresolved.]</a:t>
            </a:r>
          </a:p>
        </p:txBody>
      </p:sp>
    </p:spTree>
    <p:extLst>
      <p:ext uri="{BB962C8B-B14F-4D97-AF65-F5344CB8AC3E}">
        <p14:creationId xmlns:p14="http://schemas.microsoft.com/office/powerpoint/2010/main" val="117364863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DBE323-EBE8-4904-A8F1-D35C6F7A9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93DC8C-A3AD-4C4D-B5A7-2AE7960443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7379190531414d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6CF5FE-61A7-4AE3-84BF-7FE20429ED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3024e50cda4913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B2C5FD-92F8-4958-8AE9-F7D2E4380E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424406d50b416f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D42E09-F281-4384-A46E-F006BE109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28462-DD40-49A9-9E07-5F1583682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PURPOSE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A454DE-279C-4F21-84D1-362C82E3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Research gap and objective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26B9C-FCCC-411C-991B-A0B85DEF0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57DBB8-9C57-4CF4-AD02-58B4139A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DF36C-DFD1-4F33-AE77-53B8798F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6183BF-3881-4149-ACDE-2E4D9BC90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WHAT IS KNOWN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3417C2-9D57-4F63-96CC-A69DE071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[Summarise the strongest established knowledge.]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1AF58B-8B7B-47AE-88BD-EE9DA8F01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02882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WHAT IS MISSING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D45315-3FCA-4A8A-B031-C2B47C932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4315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[Identify the precise gap your study addresses.]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887DA1-3C13-4098-8DEC-D2F251B7D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28825"/>
            <a:ext cx="2952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WHAT THIS STUDY DOES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0DFC29-1DE9-424D-87D3-5061D592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343150"/>
            <a:ext cx="2952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[State the objective or research question.]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CF9806-9503-49BF-89A0-45CD70B3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029075"/>
            <a:ext cx="10763250" cy="128587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073E3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0B83C2-7236-4E20-A9B8-8169ED842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381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CORE CONTRIBUTION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5770E-E1FF-4DCB-853B-7ACCC498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52950"/>
            <a:ext cx="9906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[Describe the new method, evidence, model or practical contribution in one clear sentence.]</a:t>
            </a:r>
          </a:p>
        </p:txBody>
      </p:sp>
    </p:spTree>
    <p:extLst>
      <p:ext uri="{BB962C8B-B14F-4D97-AF65-F5344CB8AC3E}">
        <p14:creationId xmlns:p14="http://schemas.microsoft.com/office/powerpoint/2010/main" val="14264293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167080-158F-4829-9BB5-32D6D5A5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F3CBE-D850-4350-AD6F-A2C946E7EDE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65d5bf176d4fcf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F94FEB-0E43-425F-B167-AAA7491596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a3399bed44bc2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E67D7F-8AC0-4020-A003-99C908FDC00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7182691d4b49fc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86959-F3B2-40B1-8575-0055E2B3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A564A5-B999-4012-9063-676FADDF1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APPROACH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B05CDD-6DB5-49D5-BBB2-4149434E3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Methodology and study design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0241CB-8897-4F0B-A76B-32AD76D2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3FC033-C73E-4451-AC5F-B2B7F7C5D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6116BF-8780-4D47-BFBF-828D7AB0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EE0A53-F093-4B3B-89CF-3396F75C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31432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8DE85C-494B-4026-BB17-DD5D5A88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240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FAA330-9BC2-4F11-A10A-9821982F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47925"/>
            <a:ext cx="27241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[Experimental, survey, case study, modelling or mixed method]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9B8099-C8C4-4DE1-87AC-C943F2021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952625"/>
            <a:ext cx="31432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0C3FAD-2B46-4DE3-9DE8-BC7EDA3CA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1240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DATA AND SETTING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01202B-D1C7-42DF-AF44-9984958F9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447925"/>
            <a:ext cx="27241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[Sample, source, period, context and inclusion criteria]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8C0D32-D48B-43A8-BD57-48DA952F3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52625"/>
            <a:ext cx="37147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2C4421-068D-49A6-9CCA-7CCA1653A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124075"/>
            <a:ext cx="3295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ANALYSIS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88AA55-0E55-4E62-B9B1-7DBAF0861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447925"/>
            <a:ext cx="32956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[Tools, models, measures and validation method]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E53848-FB51-435A-8E37-A05BE8008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05250"/>
            <a:ext cx="10668000" cy="1476375"/>
          </a:xfrm>
          <a:prstGeom xmlns:a="http://schemas.openxmlformats.org/drawingml/2006/main" prst="roundRect">
            <a:avLst>
              <a:gd name="adj" fmla="val 10323"/>
            </a:avLst>
          </a:prstGeom>
          <a:solidFill xmlns:a="http://schemas.openxmlformats.org/drawingml/2006/main">
            <a:srgbClr val="073E3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F3047EF-2FBA-4BE3-8E37-E26DBF782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1148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REPRODUCIBILITY CHECK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47D1EF-D3CB-4FB4-BA71-BFD023DB4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76750"/>
            <a:ext cx="10001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[Define variables and assumptions]     [Report ethics or consent]     [State software and version]     [Explain validation]</a:t>
            </a:r>
          </a:p>
        </p:txBody>
      </p:sp>
    </p:spTree>
    <p:extLst>
      <p:ext uri="{BB962C8B-B14F-4D97-AF65-F5344CB8AC3E}">
        <p14:creationId xmlns:p14="http://schemas.microsoft.com/office/powerpoint/2010/main" val="11001409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166B93-5537-4585-9C14-D8548823A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525E8-8E02-42BF-A8A1-2854BD604A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8a9fb6ea524664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36C79A-E353-4B1B-8E1F-6AFCFA7024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cd1dfedc294e52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3EA5ED-02A0-4C67-A9A4-BF78A151C9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778a5af8374e20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2E59BE-66E3-4900-A9FA-64E41915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F09C10-5532-4DBA-814B-13EB7C2F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PROCESS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102030F-5113-4AE2-A4A9-8AABA16A2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Study workflow or system architecture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5963D1-EB96-44FD-AD3C-77BC53DA2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786AC2-C91D-4DF9-9784-A041972F9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5E9F7E-233E-47DE-B01C-E168FC1C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27C5D6-83B9-493A-B2E4-3F50421C0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7239000" cy="3762375"/>
          </a:xfrm>
          <a:prstGeom xmlns:a="http://schemas.openxmlformats.org/drawingml/2006/main" prst="roundRect">
            <a:avLst>
              <a:gd name="adj" fmla="val 455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AD5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EA5B8B-EB22-4682-9E25-93A8A2E8B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9963"/>
            <a:ext cx="666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INSERT PROCESS DIAGRAM, SYSTEM ARCHITECTURE OR EXPERIMENTAL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9D8CC4-0372-4ABD-94E2-4FBF4112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33813"/>
            <a:ext cx="666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Replace with one high-resolution figure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E6FFB-A9C7-4D9B-A3A7-EF74BB03F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52625"/>
            <a:ext cx="3143250" cy="3762375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052E2E"/>
          </a:solidFill>
          <a:ln xmlns:a="http://schemas.openxmlformats.org/drawingml/2006/main" w="9525">
            <a:solidFill>
              <a:srgbClr val="052E2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01E2A5-7917-4CDB-9DD6-1AF3DB8E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124075"/>
            <a:ext cx="2724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HOW TO PRESENT 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7754EE-7827-4E62-B018-F342E20B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447925"/>
            <a:ext cx="2724150" cy="3095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1. Orient the audience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2. Explain the sequence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3. Identify inputs and outputs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4. Emphasise the novel stage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5. State validation</a:t>
            </a:r>
          </a:p>
        </p:txBody>
      </p:sp>
    </p:spTree>
    <p:extLst>
      <p:ext uri="{BB962C8B-B14F-4D97-AF65-F5344CB8AC3E}">
        <p14:creationId xmlns:p14="http://schemas.microsoft.com/office/powerpoint/2010/main" val="7741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3E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CC0B7D-0B74-4F59-AD71-670E402F3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2E2E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816B9A-4CE9-402B-A0C7-5BD67933A5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d1cee3c2fd4521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001076-D4F5-406B-8C86-6229EE36A8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323887bc0c49b0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2A9100-B87E-4550-8E29-E0B675B229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d3ccf2280c4fbf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8E2593-C841-4378-9074-83568B7C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6DC97B-1EC6-4063-8A61-F11F7470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F1042C-42E2-46AC-BAF3-EC57AD34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Principal finding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9EDA63-17C1-48AB-9A39-8F7EC1BD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1678A-5A80-4C4D-AA93-88B80461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DCE7E3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97CAD-8D8A-48F7-BAF9-3DC582758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17 - 19 DECEMBER 2026  |  WWW.ICAIEA.IN  |  06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499166-3FA4-4C72-BFA1-DDA71FE26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7239000" cy="3762375"/>
          </a:xfrm>
          <a:prstGeom xmlns:a="http://schemas.openxmlformats.org/drawingml/2006/main" prst="roundRect">
            <a:avLst>
              <a:gd name="adj" fmla="val 4557"/>
            </a:avLst>
          </a:prstGeom>
          <a:solidFill xmlns:a="http://schemas.openxmlformats.org/drawingml/2006/main">
            <a:srgbClr val="0D4A48"/>
          </a:solidFill>
          <a:ln xmlns:a="http://schemas.openxmlformats.org/drawingml/2006/main" w="9525">
            <a:solidFill>
              <a:srgbClr val="D6AD5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B1C07-7F10-4879-86A5-CBD2B8E8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09963"/>
            <a:ext cx="666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INSERT THE SINGLE MOST IMPORTANT CHART OR FIGURE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9F5C83-3EB5-468F-96EA-1EE19369F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33813"/>
            <a:ext cx="666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Replace with one high-resolution figure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E4297C-62B5-4933-B578-367D93E6F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143125"/>
            <a:ext cx="2952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THE NUMBER TO REMEMBER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C24EF-9C10-487A-AC96-9F09EA03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476500"/>
            <a:ext cx="2952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[XX%]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BC15C3-8B2B-4E60-89DA-380D086C5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3390900"/>
            <a:ext cx="285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[Name the result and state the comparison or baseline.]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2416D2-B1E8-42E5-BB15-4FFBBAB21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47148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4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4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[One sentence answering the research objective.]</a:t>
            </a:r>
          </a:p>
        </p:txBody>
      </p:sp>
    </p:spTree>
    <p:extLst>
      <p:ext uri="{BB962C8B-B14F-4D97-AF65-F5344CB8AC3E}">
        <p14:creationId xmlns:p14="http://schemas.microsoft.com/office/powerpoint/2010/main" val="15773522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B9B3F8-36C5-4990-9D14-D46812150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402FD-02FF-4B9E-ACA1-31CC42C456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26048d62ac49cd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FED0E0-BCE5-48DA-8358-F03D795EE3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cda44d680f4253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FB68F-36AF-4220-B711-8C133ED809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85b315bf1d46c4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D843B-F0A4-403A-8DB9-55B18AB7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722C56-B919-48E4-850D-EDAF48A86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A17B4-C76D-46C1-A078-F04D58B2D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Supporting evidence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F6123E-51E2-4F8C-BF74-D059743A8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B6D35-92A6-4509-9A6F-FACCED5C5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BB3278-17A3-4773-A155-6781DCAC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07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487D28-C8AD-423F-8CD0-001A1A3E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6572250" cy="37147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AD5C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4B1785-7820-41C6-BFD0-3253B66D0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86150"/>
            <a:ext cx="600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INSERT ONE COMPARISON, COMPACT TABLE OR SECONDARY RESULT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264DE6-1F22-4001-8E53-5EDB72E5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10000"/>
            <a:ext cx="600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350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350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Replace with one high-resolution figure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A05498-F553-4B6E-8B6D-8C58B1E7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1952625"/>
            <a:ext cx="3810000" cy="1762125"/>
          </a:xfrm>
          <a:prstGeom xmlns:a="http://schemas.openxmlformats.org/drawingml/2006/main" prst="roundRect">
            <a:avLst>
              <a:gd name="adj" fmla="val 86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849131-9402-45D8-BA13-6224CDF98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124075"/>
            <a:ext cx="3390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9FB800-8977-408E-A545-5B190D79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2447925"/>
            <a:ext cx="33909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[State the comparison, effect size, uncertainty or statistical evidence.]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CBA4C67-0840-4C23-8864-B5F62D0BA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905250"/>
            <a:ext cx="3810000" cy="1762125"/>
          </a:xfrm>
          <a:prstGeom xmlns:a="http://schemas.openxmlformats.org/drawingml/2006/main" prst="roundRect">
            <a:avLst>
              <a:gd name="adj" fmla="val 8649"/>
            </a:avLst>
          </a:prstGeom>
          <a:solidFill xmlns:a="http://schemas.openxmlformats.org/drawingml/2006/main">
            <a:srgbClr val="052E2E"/>
          </a:solidFill>
          <a:ln xmlns:a="http://schemas.openxmlformats.org/drawingml/2006/main" w="9525">
            <a:solidFill>
              <a:srgbClr val="052E2E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CE9695-41ED-4A1A-B557-45507C519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076700"/>
            <a:ext cx="3390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INTERPRETATION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0615AF-038C-44E8-A89E-706B8B9E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400550"/>
            <a:ext cx="33909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[Explain what the evidence means in practical terms. Avoid repeating chart labels.]</a:t>
            </a:r>
          </a:p>
        </p:txBody>
      </p:sp>
    </p:spTree>
    <p:extLst>
      <p:ext uri="{BB962C8B-B14F-4D97-AF65-F5344CB8AC3E}">
        <p14:creationId xmlns:p14="http://schemas.microsoft.com/office/powerpoint/2010/main" val="10358501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67739FE-8A53-4433-9FDB-276985BB9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02ADB3-98C4-40F8-BE3C-D4F815C8E0E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e02cdc2f64841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30A4B7-C46F-4A2D-A519-53385D4E75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4abf9f5e924c3e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2528D-BB52-46AD-A097-40D53498898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eb4cdfdc554018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5DD0C-78B4-4EA8-8D01-78E498942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75A6DE-F9C0-496F-A077-877F257BA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MEANING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1E747-D260-481D-963B-B43FA8DFF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Discussion and comparison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DFA111-6319-46A2-AEF2-7786C36C6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84E2B2-2D90-4293-A541-2589FC441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07A038-43D6-45AD-9428-1B35308B2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EC5FAB-ECB1-4839-850B-673168CF6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81200"/>
            <a:ext cx="10668000" cy="857250"/>
          </a:xfrm>
          <a:prstGeom xmlns:a="http://schemas.openxmlformats.org/drawingml/2006/main" prst="roundRect">
            <a:avLst>
              <a:gd name="adj" fmla="val 17778"/>
            </a:avLst>
          </a:prstGeom>
          <a:solidFill xmlns:a="http://schemas.openxmlformats.org/drawingml/2006/main">
            <a:srgbClr val="073E3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AAB22-0069-4D8A-BD81-5AC393E20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152650"/>
            <a:ext cx="1009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[State the central interpretation of the findings in one strong sentence.]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E8228-D44E-4B9D-A154-C16EC334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0"/>
            <a:ext cx="3333750" cy="2286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9F7BB3-1460-49FB-88F9-7565D61B3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1470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ALIGNMENT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518D95-4ECA-49C4-8AD6-F7756524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38550"/>
            <a:ext cx="29146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[Where findings agree with prior research or expected behaviour.]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EB9AE1-496D-481E-81BF-F4A20C460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143250"/>
            <a:ext cx="3333750" cy="2286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CCDA8D-5CE3-4C54-8B9D-37AAC713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31470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DIFFERENCE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CC4C02-6F8D-4E09-AA78-A2BAE16A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638550"/>
            <a:ext cx="29146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[Where findings differ and the most plausible explanation.]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F156ED-C5EE-444C-86FD-8C403A54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143250"/>
            <a:ext cx="3429000" cy="2286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52E2E"/>
          </a:solidFill>
          <a:ln xmlns:a="http://schemas.openxmlformats.org/drawingml/2006/main" w="9525">
            <a:solidFill>
              <a:srgbClr val="052E2E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47F353-9C38-4D2B-9275-D08749C93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31470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IMPLICATION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CB9289-E3EB-4421-8044-AD46AF520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3638550"/>
            <a:ext cx="30099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[What changes for researchers, practitioners or decision makers.]</a:t>
            </a:r>
          </a:p>
        </p:txBody>
      </p:sp>
    </p:spTree>
    <p:extLst>
      <p:ext uri="{BB962C8B-B14F-4D97-AF65-F5344CB8AC3E}">
        <p14:creationId xmlns:p14="http://schemas.microsoft.com/office/powerpoint/2010/main" val="12264579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6C3FDE-FD60-4B79-B31D-96BCA26B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FDFE9D-1A44-458B-8BBB-CD3C4CD2AB7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f3b6b4741409c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F440D8-2EB3-4345-ADAE-763F8F390BF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334731964b4b4a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53616-F442-4C66-A237-26ABC5AD97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defc9ea5874992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FAB42-62A2-468F-ADD7-245CCFD1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B04C50-5D9E-41D4-8389-F59DEE0F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APPLICATION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710352-7714-40CF-9BF1-2ADF8736E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Industrial and managerial implications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D95866-8A1A-4CDD-B7A2-34A3ED942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2FB9CB-6456-40A2-AC05-DB8AAF52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1ECFD9-A43B-475C-8CB1-9D51B7910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09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C0060A-0B38-4FED-9FA1-DB96E7A2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3333750" cy="342900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052E2E"/>
          </a:solidFill>
          <a:ln xmlns:a="http://schemas.openxmlformats.org/drawingml/2006/main" w="9525">
            <a:solidFill>
              <a:srgbClr val="052E2E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10782E-E865-4122-BA88-B581641D1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ACTION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C7727-F364-4DD1-9A9C-EC182D91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95550"/>
            <a:ext cx="291465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[What should an organisation, engineer or policy maker do differently?]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41094E-9F9E-43C4-98C8-23A6EF2EC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000250"/>
            <a:ext cx="3333750" cy="3429000"/>
          </a:xfrm>
          <a:prstGeom xmlns:a="http://schemas.openxmlformats.org/drawingml/2006/main" prst="roundRect">
            <a:avLst>
              <a:gd name="adj" fmla="val 457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B6B7DF-C903-40B6-94CF-86D618DCD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171700"/>
            <a:ext cx="29146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VALUE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3E6B96-4B51-4004-8B18-CF9F9901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95550"/>
            <a:ext cx="291465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[Expected benefit in productivity, quality, safety, sustainability, cost or resilience.]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97C59E-6921-434F-ACE3-6109760AC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000250"/>
            <a:ext cx="34290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DD5785B-3D41-47A6-B54E-F304F667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171700"/>
            <a:ext cx="3009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CONDITIONS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A7DC93-510A-4691-9E90-ADEAC720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2495550"/>
            <a:ext cx="30099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[Resources, constraints, skills and boundaries required for implementation.]</a:t>
            </a:r>
          </a:p>
        </p:txBody>
      </p:sp>
    </p:spTree>
    <p:extLst>
      <p:ext uri="{BB962C8B-B14F-4D97-AF65-F5344CB8AC3E}">
        <p14:creationId xmlns:p14="http://schemas.microsoft.com/office/powerpoint/2010/main" val="3098468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0AD2F3-1A50-4EDC-987E-5A89B70B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2800A7-F554-4B84-AD61-105E09424A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2d17f20d2e4f08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9EF7EE-2212-4BAC-89DE-5BC76DF215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59f2c5a61d4f8c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922175-DC2A-4C19-A1D7-CAB0C47B2C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bda8356f8a45ff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BD4DDA-FC20-4EA3-B54A-5BBFE11FC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0D6BB-91A7-4AD7-986A-61AFF2CB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BOUNDARIES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0E47B-DE79-4D97-9EAC-CA28E31CE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Limitations and future work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2AA123-576B-4B13-8EE4-BB7D0032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528A1-1049-4821-8452-B57B343E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83FB42-7670-4AA4-85C0-0F84BA9E5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B5A17-4D58-49C7-8EFA-65026E43C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0250"/>
            <a:ext cx="49530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DDC295-77C0-42C1-9F54-A3FEB83E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4533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LIMITATIONS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30E5D0-1981-4C06-9C8E-CFE48427D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95550"/>
            <a:ext cx="45339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[State the two or three limitations that materially affect interpretation.]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[Do not hide limitations. Explain their direction and likely impact.]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E6A96C-F1C5-4F93-80B0-033FE69B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00250"/>
            <a:ext cx="5334000" cy="34290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052E2E"/>
          </a:solidFill>
          <a:ln xmlns:a="http://schemas.openxmlformats.org/drawingml/2006/main" w="9525">
            <a:solidFill>
              <a:srgbClr val="052E2E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D123A3-561B-4AAD-BE71-32F3AB48E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171700"/>
            <a:ext cx="4914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NEXT STEP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ABB8E8-9C61-4DD6-BA5F-29D42882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495550"/>
            <a:ext cx="49149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[Propose the most valuable validation, extension or implementation study.]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[Make the next step specific, feasible and linked to the limitation.]</a:t>
            </a:r>
          </a:p>
        </p:txBody>
      </p:sp>
    </p:spTree>
    <p:extLst>
      <p:ext uri="{BB962C8B-B14F-4D97-AF65-F5344CB8AC3E}">
        <p14:creationId xmlns:p14="http://schemas.microsoft.com/office/powerpoint/2010/main" val="12354513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3E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F4FA8B-DAB7-4CEA-93F0-8B748D4F3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52E2E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DBADA-2D36-4FEA-83AC-AAA1A8E826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827dd903f44e03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568F45-E1C8-4DD3-A3D8-7AD4200AD9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277b9fcec4070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DCCEF-CE8F-42BC-A7DE-D693A3CB24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415524b2846bf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864DFD-07F2-48A8-B816-387A2E33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3C6E28-ACAC-47F0-829B-C22A8B219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TAKEAWAY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E548F-0A45-4ECF-B6C4-FDA44E838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Conclusion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B85DBE-2758-4B80-9CF0-D3732630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F3F4F4-5626-4791-A43D-0C3F371C1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DCE7E3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D61D8D-38D6-432F-9F8D-01EABA86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17 - 19 DECEMBER 2026  |  WWW.ICAIEA.IN  |  11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A07039-49D6-43D6-BDE6-CFF5135A7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002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ONE SENTENCE ANSWER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D54EF-B3BC-4055-BD52-091FEB218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62200"/>
            <a:ext cx="10287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[State the answer to the research objective.]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E38D8C-D021-4219-BF7D-4E74F207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52800"/>
            <a:ext cx="1047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D796A7-8A90-40D4-B759-5390F4B9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6576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EVIDENCE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2003831-DCDB-48B8-A030-F824A8D9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6240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[State the result that supports the conclusion.]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1D07AF-5B74-424E-8249-D0BE3171A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576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RECOMMENDATION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04E914-54C9-4696-9242-3E03A3BE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6240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6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[State one practical recommendation or next research action.]</a:t>
            </a:r>
          </a:p>
        </p:txBody>
      </p:sp>
    </p:spTree>
    <p:extLst>
      <p:ext uri="{BB962C8B-B14F-4D97-AF65-F5344CB8AC3E}">
        <p14:creationId xmlns:p14="http://schemas.microsoft.com/office/powerpoint/2010/main" val="125657805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37F1A0-91F3-4AA2-AD28-A72E4F964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50564C-0E46-4DD1-A050-E7D1AD63F6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d3e85cb758472a"/>
          <a:stretch xmlns:a="http://schemas.openxmlformats.org/drawingml/2006/main"/>
        </p:blipFill>
        <p:spPr>
          <a:xfrm xmlns:a="http://schemas.openxmlformats.org/drawingml/2006/main">
            <a:off x="400050" y="111043"/>
            <a:ext cx="2667000" cy="330364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12293D-71C6-4614-B29F-B32FF0BED0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45679df6514877"/>
          <a:stretch xmlns:a="http://schemas.openxmlformats.org/drawingml/2006/main"/>
        </p:blipFill>
        <p:spPr>
          <a:xfrm xmlns:a="http://schemas.openxmlformats.org/drawingml/2006/main">
            <a:off x="5407308" y="66675"/>
            <a:ext cx="958283" cy="428625"/>
          </a:xfrm>
          <a:prstGeom xmlns:a="http://schemas.openxmlformats.org/drawingml/2006/main" prst="rect">
            <a:avLst/>
          </a:prstGeom>
        </p:spPr>
      </p:pic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161EC3-A5BF-4478-8705-98990AFBE7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7725ce7d3e460a"/>
          <a:stretch xmlns:a="http://schemas.openxmlformats.org/drawingml/2006/main"/>
        </p:blipFill>
        <p:spPr>
          <a:xfrm xmlns:a="http://schemas.openxmlformats.org/drawingml/2006/main">
            <a:off x="9558257" y="104775"/>
            <a:ext cx="1781336" cy="3429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86E79-47FA-4FC6-B9A8-D89BF442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52450"/>
            <a:ext cx="12192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CB954B-F23E-45EF-80BC-F7865D531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6200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900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CLOSE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5AE73-3B9E-4988-B1C2-6C593B214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0763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123B3A"/>
                </a:solidFill>
                <a:latin typeface="Arial"/>
                <a:ea typeface="Arial"/>
                <a:cs typeface="Arial"/>
              </a:rPr>
              <a:t>References, acknowledgements and questions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6F683-7319-489B-B3D3-533E74874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609725"/>
            <a:ext cx="666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AD5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5B68A2-4F51-4EA1-B96C-075682550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505575"/>
            <a:ext cx="552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675" b="1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60716D"/>
                </a:solidFill>
                <a:latin typeface="Arial"/>
                <a:ea typeface="Arial"/>
                <a:cs typeface="Arial"/>
              </a:rPr>
              <a:t>ADVANCES IN INDUSTRIAL ENGINEERING APPLICATIONS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03BE1C-9067-46D1-89FE-0C4F4665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6505575"/>
            <a:ext cx="49053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r">
              <a:defRPr sz="675" b="0">
                <a:solidFill>
                  <a:srgbClr val="60716D"/>
                </a:solidFill>
                <a:latin typeface="Arial"/>
                <a:ea typeface="Arial"/>
                <a:cs typeface="Arial"/>
              </a:defRPr>
            </a:pPr>
            <a:r>
              <a:rPr sz="675" b="0">
                <a:solidFill>
                  <a:srgbClr val="60716D"/>
                </a:solidFill>
                <a:latin typeface="Arial"/>
                <a:ea typeface="Arial"/>
                <a:cs typeface="Arial"/>
              </a:rPr>
              <a:t>17 - 19 DECEMBER 2026  |  WWW.ICAIEA.IN  |  12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6E8441-4C1C-4498-AF49-8D8CCE4C7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52625"/>
            <a:ext cx="5715000" cy="3714750"/>
          </a:xfrm>
          <a:prstGeom xmlns:a="http://schemas.openxmlformats.org/drawingml/2006/main" prst="roundRect">
            <a:avLst>
              <a:gd name="adj" fmla="val 41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9E4D8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B637BF-5326-45AC-9D39-7A1747ADA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24075"/>
            <a:ext cx="5295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825" b="1">
                <a:solidFill>
                  <a:srgbClr val="B9872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9872D"/>
                </a:solidFill>
                <a:latin typeface="Arial"/>
                <a:ea typeface="Arial"/>
                <a:cs typeface="Arial"/>
              </a:rPr>
              <a:t>REFERENCES AND DECLARATIONS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F1DD49-A73F-483B-A2B1-AE254657E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47925"/>
            <a:ext cx="5295900" cy="3048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[List only sources cited in the presentation using one consistent style.]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[Acknowledge funding and contributors.]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23B3A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23B3A"/>
                </a:solidFill>
                <a:latin typeface="Arial"/>
                <a:ea typeface="Arial"/>
                <a:cs typeface="Arial"/>
              </a:rPr>
              <a:t>[State conflict of interest and data availability where relevant.]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E2D3F5-1E7E-4D4A-B90F-4F8F3011F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4572000" cy="3714750"/>
          </a:xfrm>
          <a:prstGeom xmlns:a="http://schemas.openxmlformats.org/drawingml/2006/main" prst="roundRect">
            <a:avLst>
              <a:gd name="adj" fmla="val 4615"/>
            </a:avLst>
          </a:prstGeom>
          <a:solidFill xmlns:a="http://schemas.openxmlformats.org/drawingml/2006/main">
            <a:srgbClr val="073E3D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EB51E0-C5AE-4215-A960-88A1DA318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3812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1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AD5C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9B7BF8-53E5-4DE4-8F34-F14366F11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971800"/>
            <a:ext cx="3810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33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Questions?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4CBCE8-D49E-44BB-89C7-5104DEC63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000500"/>
            <a:ext cx="3810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50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50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[Corresponding author name]</a:t>
            </a:r>
          </a:p>
          <a:p xmlns:a="http://schemas.openxmlformats.org/drawingml/2006/main">
            <a:pPr algn="ctr">
              <a:defRPr sz="1500" b="0">
                <a:solidFill>
                  <a:srgbClr val="DCE7E3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DCE7E3"/>
                </a:solidFill>
                <a:latin typeface="Arial"/>
                <a:ea typeface="Arial"/>
                <a:cs typeface="Arial"/>
              </a:rPr>
              <a:t>[email address]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4D2CE4-E1D2-4D31-81C9-95F01D23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953000"/>
            <a:ext cx="3810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/>
          <a:lstStyle xmlns:a="http://schemas.openxmlformats.org/drawingml/2006/main">
            <a:defPPr algn="ctr">
              <a:defRPr sz="1050" b="0">
                <a:solidFill>
                  <a:srgbClr val="D6AD5C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ctr">
              <a:defRPr sz="1050" b="0">
                <a:solidFill>
                  <a:srgbClr val="D6AD5C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D6AD5C"/>
                </a:solidFill>
                <a:latin typeface="Arial"/>
                <a:ea typeface="Arial"/>
                <a:cs typeface="Arial"/>
              </a:rPr>
              <a:t>Presentation duration and discussion time will be communicated by the conference committee.</a:t>
            </a:r>
          </a:p>
        </p:txBody>
      </p:sp>
    </p:spTree>
    <p:extLst>
      <p:ext uri="{BB962C8B-B14F-4D97-AF65-F5344CB8AC3E}">
        <p14:creationId xmlns:p14="http://schemas.microsoft.com/office/powerpoint/2010/main" val="143558519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2026-10-08T08:46:31.2740000Z</dcterms:created>
  <dcterms:modified xsi:type="dcterms:W3CDTF">2026-10-08T08:46:31.2740000Z</dcterms:modified>
</coreProperties>
</file>